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Fira Sans Light Bold" panose="020B0604020202020204" charset="0"/>
      <p:regular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Bold" panose="020B0806030504020204" charset="0"/>
      <p:regular r:id="rId18"/>
      <p:bold r:id="rId19"/>
    </p:embeddedFont>
  </p:embeddedFontLst>
  <p:defaultTextStyle>
    <a:defPPr>
      <a:defRPr lang="en-US"/>
    </a:defPPr>
    <a:lvl1pPr marL="0" algn="l" defTabSz="6088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415" algn="l" defTabSz="6088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8831" algn="l" defTabSz="6088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3244" algn="l" defTabSz="6088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7660" algn="l" defTabSz="6088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2075" algn="l" defTabSz="6088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6489" algn="l" defTabSz="6088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0904" algn="l" defTabSz="6088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5318" algn="l" defTabSz="6088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ABB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ED2A9-DCCF-484A-A09A-36C6419EA8B8}" v="9" dt="2023-05-10T09:56:45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97" autoAdjust="0"/>
    <p:restoredTop sz="94717" autoAdjust="0"/>
  </p:normalViewPr>
  <p:slideViewPr>
    <p:cSldViewPr>
      <p:cViewPr varScale="1">
        <p:scale>
          <a:sx n="102" d="100"/>
          <a:sy n="102" d="100"/>
        </p:scale>
        <p:origin x="792" y="132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56230-F218-44EF-9F4E-4BA6804A7388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6CC75-BE97-4AB6-ABA2-417D2F285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7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4675" rtl="0" eaLnBrk="1" latinLnBrk="0" hangingPunct="1">
      <a:defRPr sz="387" kern="1200">
        <a:solidFill>
          <a:schemeClr val="tx1"/>
        </a:solidFill>
        <a:latin typeface="+mn-lt"/>
        <a:ea typeface="+mn-ea"/>
        <a:cs typeface="+mn-cs"/>
      </a:defRPr>
    </a:lvl1pPr>
    <a:lvl2pPr marL="147339" algn="l" defTabSz="294675" rtl="0" eaLnBrk="1" latinLnBrk="0" hangingPunct="1">
      <a:defRPr sz="387" kern="1200">
        <a:solidFill>
          <a:schemeClr val="tx1"/>
        </a:solidFill>
        <a:latin typeface="+mn-lt"/>
        <a:ea typeface="+mn-ea"/>
        <a:cs typeface="+mn-cs"/>
      </a:defRPr>
    </a:lvl2pPr>
    <a:lvl3pPr marL="294675" algn="l" defTabSz="294675" rtl="0" eaLnBrk="1" latinLnBrk="0" hangingPunct="1">
      <a:defRPr sz="387" kern="1200">
        <a:solidFill>
          <a:schemeClr val="tx1"/>
        </a:solidFill>
        <a:latin typeface="+mn-lt"/>
        <a:ea typeface="+mn-ea"/>
        <a:cs typeface="+mn-cs"/>
      </a:defRPr>
    </a:lvl3pPr>
    <a:lvl4pPr marL="442013" algn="l" defTabSz="294675" rtl="0" eaLnBrk="1" latinLnBrk="0" hangingPunct="1">
      <a:defRPr sz="387" kern="1200">
        <a:solidFill>
          <a:schemeClr val="tx1"/>
        </a:solidFill>
        <a:latin typeface="+mn-lt"/>
        <a:ea typeface="+mn-ea"/>
        <a:cs typeface="+mn-cs"/>
      </a:defRPr>
    </a:lvl4pPr>
    <a:lvl5pPr marL="589353" algn="l" defTabSz="294675" rtl="0" eaLnBrk="1" latinLnBrk="0" hangingPunct="1">
      <a:defRPr sz="387" kern="1200">
        <a:solidFill>
          <a:schemeClr val="tx1"/>
        </a:solidFill>
        <a:latin typeface="+mn-lt"/>
        <a:ea typeface="+mn-ea"/>
        <a:cs typeface="+mn-cs"/>
      </a:defRPr>
    </a:lvl5pPr>
    <a:lvl6pPr marL="736690" algn="l" defTabSz="294675" rtl="0" eaLnBrk="1" latinLnBrk="0" hangingPunct="1">
      <a:defRPr sz="387" kern="1200">
        <a:solidFill>
          <a:schemeClr val="tx1"/>
        </a:solidFill>
        <a:latin typeface="+mn-lt"/>
        <a:ea typeface="+mn-ea"/>
        <a:cs typeface="+mn-cs"/>
      </a:defRPr>
    </a:lvl6pPr>
    <a:lvl7pPr marL="884029" algn="l" defTabSz="294675" rtl="0" eaLnBrk="1" latinLnBrk="0" hangingPunct="1">
      <a:defRPr sz="387" kern="1200">
        <a:solidFill>
          <a:schemeClr val="tx1"/>
        </a:solidFill>
        <a:latin typeface="+mn-lt"/>
        <a:ea typeface="+mn-ea"/>
        <a:cs typeface="+mn-cs"/>
      </a:defRPr>
    </a:lvl7pPr>
    <a:lvl8pPr marL="1031366" algn="l" defTabSz="294675" rtl="0" eaLnBrk="1" latinLnBrk="0" hangingPunct="1">
      <a:defRPr sz="387" kern="1200">
        <a:solidFill>
          <a:schemeClr val="tx1"/>
        </a:solidFill>
        <a:latin typeface="+mn-lt"/>
        <a:ea typeface="+mn-ea"/>
        <a:cs typeface="+mn-cs"/>
      </a:defRPr>
    </a:lvl8pPr>
    <a:lvl9pPr marL="1178703" algn="l" defTabSz="294675" rtl="0" eaLnBrk="1" latinLnBrk="0" hangingPunct="1">
      <a:defRPr sz="3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6CC75-BE97-4AB6-ABA2-417D2F2854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8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4"/>
            <a:ext cx="5181600" cy="9800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7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1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3"/>
            <a:ext cx="5181600" cy="908051"/>
          </a:xfrm>
        </p:spPr>
        <p:txBody>
          <a:bodyPr anchor="t"/>
          <a:lstStyle>
            <a:lvl1pPr algn="l">
              <a:defRPr sz="266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10"/>
            <a:ext cx="5181600" cy="1000124"/>
          </a:xfrm>
        </p:spPr>
        <p:txBody>
          <a:bodyPr anchor="b"/>
          <a:lstStyle>
            <a:lvl1pPr marL="0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1pPr>
            <a:lvl2pPr marL="30445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2pPr>
            <a:lvl3pPr marL="608919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3376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217836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522295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82675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213121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435671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6"/>
            <a:ext cx="2692400" cy="3017308"/>
          </a:xfrm>
        </p:spPr>
        <p:txBody>
          <a:bodyPr/>
          <a:lstStyle>
            <a:lvl1pPr>
              <a:defRPr sz="1864"/>
            </a:lvl1pPr>
            <a:lvl2pPr>
              <a:defRPr sz="1599"/>
            </a:lvl2pPr>
            <a:lvl3pPr>
              <a:defRPr sz="1332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6"/>
            <a:ext cx="2692400" cy="3017308"/>
          </a:xfrm>
        </p:spPr>
        <p:txBody>
          <a:bodyPr/>
          <a:lstStyle>
            <a:lvl1pPr>
              <a:defRPr sz="1864"/>
            </a:lvl1pPr>
            <a:lvl2pPr>
              <a:defRPr sz="1599"/>
            </a:lvl2pPr>
            <a:lvl3pPr>
              <a:defRPr sz="1332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9" cy="426508"/>
          </a:xfrm>
        </p:spPr>
        <p:txBody>
          <a:bodyPr anchor="b"/>
          <a:lstStyle>
            <a:lvl1pPr marL="0" indent="0">
              <a:buNone/>
              <a:defRPr sz="1599" b="1"/>
            </a:lvl1pPr>
            <a:lvl2pPr marL="304459" indent="0">
              <a:buNone/>
              <a:defRPr sz="1332" b="1"/>
            </a:lvl2pPr>
            <a:lvl3pPr marL="608919" indent="0">
              <a:buNone/>
              <a:defRPr sz="1199" b="1"/>
            </a:lvl3pPr>
            <a:lvl4pPr marL="913376" indent="0">
              <a:buNone/>
              <a:defRPr sz="1065" b="1"/>
            </a:lvl4pPr>
            <a:lvl5pPr marL="1217836" indent="0">
              <a:buNone/>
              <a:defRPr sz="1065" b="1"/>
            </a:lvl5pPr>
            <a:lvl6pPr marL="1522295" indent="0">
              <a:buNone/>
              <a:defRPr sz="1065" b="1"/>
            </a:lvl6pPr>
            <a:lvl7pPr marL="1826754" indent="0">
              <a:buNone/>
              <a:defRPr sz="1065" b="1"/>
            </a:lvl7pPr>
            <a:lvl8pPr marL="2131213" indent="0">
              <a:buNone/>
              <a:defRPr sz="1065" b="1"/>
            </a:lvl8pPr>
            <a:lvl9pPr marL="2435671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6"/>
            <a:ext cx="2693459" cy="2634192"/>
          </a:xfrm>
        </p:spPr>
        <p:txBody>
          <a:bodyPr/>
          <a:lstStyle>
            <a:lvl1pPr>
              <a:defRPr sz="1599"/>
            </a:lvl1pPr>
            <a:lvl2pPr>
              <a:defRPr sz="1332"/>
            </a:lvl2pPr>
            <a:lvl3pPr>
              <a:defRPr sz="1199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6" y="1023410"/>
            <a:ext cx="2694516" cy="426508"/>
          </a:xfrm>
        </p:spPr>
        <p:txBody>
          <a:bodyPr anchor="b"/>
          <a:lstStyle>
            <a:lvl1pPr marL="0" indent="0">
              <a:buNone/>
              <a:defRPr sz="1599" b="1"/>
            </a:lvl1pPr>
            <a:lvl2pPr marL="304459" indent="0">
              <a:buNone/>
              <a:defRPr sz="1332" b="1"/>
            </a:lvl2pPr>
            <a:lvl3pPr marL="608919" indent="0">
              <a:buNone/>
              <a:defRPr sz="1199" b="1"/>
            </a:lvl3pPr>
            <a:lvl4pPr marL="913376" indent="0">
              <a:buNone/>
              <a:defRPr sz="1065" b="1"/>
            </a:lvl4pPr>
            <a:lvl5pPr marL="1217836" indent="0">
              <a:buNone/>
              <a:defRPr sz="1065" b="1"/>
            </a:lvl5pPr>
            <a:lvl6pPr marL="1522295" indent="0">
              <a:buNone/>
              <a:defRPr sz="1065" b="1"/>
            </a:lvl6pPr>
            <a:lvl7pPr marL="1826754" indent="0">
              <a:buNone/>
              <a:defRPr sz="1065" b="1"/>
            </a:lvl7pPr>
            <a:lvl8pPr marL="2131213" indent="0">
              <a:buNone/>
              <a:defRPr sz="1065" b="1"/>
            </a:lvl8pPr>
            <a:lvl9pPr marL="2435671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6" y="1449916"/>
            <a:ext cx="2694516" cy="2634192"/>
          </a:xfrm>
        </p:spPr>
        <p:txBody>
          <a:bodyPr/>
          <a:lstStyle>
            <a:lvl1pPr>
              <a:defRPr sz="1599"/>
            </a:lvl1pPr>
            <a:lvl2pPr>
              <a:defRPr sz="1332"/>
            </a:lvl2pPr>
            <a:lvl3pPr>
              <a:defRPr sz="1199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8"/>
            <a:ext cx="2005543" cy="774700"/>
          </a:xfrm>
        </p:spPr>
        <p:txBody>
          <a:bodyPr anchor="b"/>
          <a:lstStyle>
            <a:lvl1pPr algn="l">
              <a:defRPr sz="13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2" y="182036"/>
            <a:ext cx="3407833" cy="3902075"/>
          </a:xfrm>
        </p:spPr>
        <p:txBody>
          <a:bodyPr/>
          <a:lstStyle>
            <a:lvl1pPr>
              <a:defRPr sz="2131"/>
            </a:lvl1pPr>
            <a:lvl2pPr>
              <a:defRPr sz="1864"/>
            </a:lvl2pPr>
            <a:lvl3pPr>
              <a:defRPr sz="1599"/>
            </a:lvl3pPr>
            <a:lvl4pPr>
              <a:defRPr sz="1332"/>
            </a:lvl4pPr>
            <a:lvl5pPr>
              <a:defRPr sz="1332"/>
            </a:lvl5pPr>
            <a:lvl6pPr>
              <a:defRPr sz="1332"/>
            </a:lvl6pPr>
            <a:lvl7pPr>
              <a:defRPr sz="1332"/>
            </a:lvl7pPr>
            <a:lvl8pPr>
              <a:defRPr sz="1332"/>
            </a:lvl8pPr>
            <a:lvl9pPr>
              <a:defRPr sz="13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2"/>
            </a:lvl1pPr>
            <a:lvl2pPr marL="304459" indent="0">
              <a:buNone/>
              <a:defRPr sz="799"/>
            </a:lvl2pPr>
            <a:lvl3pPr marL="608919" indent="0">
              <a:buNone/>
              <a:defRPr sz="667"/>
            </a:lvl3pPr>
            <a:lvl4pPr marL="913376" indent="0">
              <a:buNone/>
              <a:defRPr sz="599"/>
            </a:lvl4pPr>
            <a:lvl5pPr marL="1217836" indent="0">
              <a:buNone/>
              <a:defRPr sz="599"/>
            </a:lvl5pPr>
            <a:lvl6pPr marL="1522295" indent="0">
              <a:buNone/>
              <a:defRPr sz="599"/>
            </a:lvl6pPr>
            <a:lvl7pPr marL="1826754" indent="0">
              <a:buNone/>
              <a:defRPr sz="599"/>
            </a:lvl7pPr>
            <a:lvl8pPr marL="2131213" indent="0">
              <a:buNone/>
              <a:defRPr sz="599"/>
            </a:lvl8pPr>
            <a:lvl9pPr marL="2435671" indent="0">
              <a:buNone/>
              <a:defRPr sz="5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5"/>
            <a:ext cx="3657600" cy="377825"/>
          </a:xfrm>
        </p:spPr>
        <p:txBody>
          <a:bodyPr anchor="b"/>
          <a:lstStyle>
            <a:lvl1pPr algn="l">
              <a:defRPr sz="13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1"/>
            </a:lvl1pPr>
            <a:lvl2pPr marL="304459" indent="0">
              <a:buNone/>
              <a:defRPr sz="1864"/>
            </a:lvl2pPr>
            <a:lvl3pPr marL="608919" indent="0">
              <a:buNone/>
              <a:defRPr sz="1599"/>
            </a:lvl3pPr>
            <a:lvl4pPr marL="913376" indent="0">
              <a:buNone/>
              <a:defRPr sz="1332"/>
            </a:lvl4pPr>
            <a:lvl5pPr marL="1217836" indent="0">
              <a:buNone/>
              <a:defRPr sz="1332"/>
            </a:lvl5pPr>
            <a:lvl6pPr marL="1522295" indent="0">
              <a:buNone/>
              <a:defRPr sz="1332"/>
            </a:lvl6pPr>
            <a:lvl7pPr marL="1826754" indent="0">
              <a:buNone/>
              <a:defRPr sz="1332"/>
            </a:lvl7pPr>
            <a:lvl8pPr marL="2131213" indent="0">
              <a:buNone/>
              <a:defRPr sz="1332"/>
            </a:lvl8pPr>
            <a:lvl9pPr marL="2435671" indent="0">
              <a:buNone/>
              <a:defRPr sz="133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0"/>
            <a:ext cx="3657600" cy="536575"/>
          </a:xfrm>
        </p:spPr>
        <p:txBody>
          <a:bodyPr/>
          <a:lstStyle>
            <a:lvl1pPr marL="0" indent="0">
              <a:buNone/>
              <a:defRPr sz="932"/>
            </a:lvl1pPr>
            <a:lvl2pPr marL="304459" indent="0">
              <a:buNone/>
              <a:defRPr sz="799"/>
            </a:lvl2pPr>
            <a:lvl3pPr marL="608919" indent="0">
              <a:buNone/>
              <a:defRPr sz="667"/>
            </a:lvl3pPr>
            <a:lvl4pPr marL="913376" indent="0">
              <a:buNone/>
              <a:defRPr sz="599"/>
            </a:lvl4pPr>
            <a:lvl5pPr marL="1217836" indent="0">
              <a:buNone/>
              <a:defRPr sz="599"/>
            </a:lvl5pPr>
            <a:lvl6pPr marL="1522295" indent="0">
              <a:buNone/>
              <a:defRPr sz="599"/>
            </a:lvl6pPr>
            <a:lvl7pPr marL="1826754" indent="0">
              <a:buNone/>
              <a:defRPr sz="599"/>
            </a:lvl7pPr>
            <a:lvl8pPr marL="2131213" indent="0">
              <a:buNone/>
              <a:defRPr sz="599"/>
            </a:lvl8pPr>
            <a:lvl9pPr marL="2435671" indent="0">
              <a:buNone/>
              <a:defRPr sz="5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6"/>
            <a:ext cx="5486400" cy="301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2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2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2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8919" rtl="0" eaLnBrk="1" latinLnBrk="0" hangingPunct="1">
        <a:spcBef>
          <a:spcPct val="0"/>
        </a:spcBef>
        <a:buNone/>
        <a:defRPr sz="29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44" indent="-228344" algn="l" defTabSz="608919" rtl="0" eaLnBrk="1" latinLnBrk="0" hangingPunct="1">
        <a:spcBef>
          <a:spcPct val="20000"/>
        </a:spcBef>
        <a:buFont typeface="Arial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494746" indent="-190289" algn="l" defTabSz="608919" rtl="0" eaLnBrk="1" latinLnBrk="0" hangingPunct="1">
        <a:spcBef>
          <a:spcPct val="20000"/>
        </a:spcBef>
        <a:buFont typeface="Arial" pitchFamily="34" charset="0"/>
        <a:buChar char="–"/>
        <a:defRPr sz="1864" kern="1200">
          <a:solidFill>
            <a:schemeClr val="tx1"/>
          </a:solidFill>
          <a:latin typeface="+mn-lt"/>
          <a:ea typeface="+mn-ea"/>
          <a:cs typeface="+mn-cs"/>
        </a:defRPr>
      </a:lvl2pPr>
      <a:lvl3pPr marL="761149" indent="-152231" algn="l" defTabSz="608919" rtl="0" eaLnBrk="1" latinLnBrk="0" hangingPunct="1">
        <a:spcBef>
          <a:spcPct val="20000"/>
        </a:spcBef>
        <a:buFont typeface="Arial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65605" indent="-152231" algn="l" defTabSz="608919" rtl="0" eaLnBrk="1" latinLnBrk="0" hangingPunct="1">
        <a:spcBef>
          <a:spcPct val="20000"/>
        </a:spcBef>
        <a:buFont typeface="Arial" pitchFamily="34" charset="0"/>
        <a:buChar char="–"/>
        <a:defRPr sz="1332" kern="1200">
          <a:solidFill>
            <a:schemeClr val="tx1"/>
          </a:solidFill>
          <a:latin typeface="+mn-lt"/>
          <a:ea typeface="+mn-ea"/>
          <a:cs typeface="+mn-cs"/>
        </a:defRPr>
      </a:lvl4pPr>
      <a:lvl5pPr marL="1370064" indent="-152231" algn="l" defTabSz="608919" rtl="0" eaLnBrk="1" latinLnBrk="0" hangingPunct="1">
        <a:spcBef>
          <a:spcPct val="20000"/>
        </a:spcBef>
        <a:buFont typeface="Arial" pitchFamily="34" charset="0"/>
        <a:buChar char="»"/>
        <a:defRPr sz="1332" kern="1200">
          <a:solidFill>
            <a:schemeClr val="tx1"/>
          </a:solidFill>
          <a:latin typeface="+mn-lt"/>
          <a:ea typeface="+mn-ea"/>
          <a:cs typeface="+mn-cs"/>
        </a:defRPr>
      </a:lvl5pPr>
      <a:lvl6pPr marL="1674525" indent="-152231" algn="l" defTabSz="608919" rtl="0" eaLnBrk="1" latinLnBrk="0" hangingPunct="1">
        <a:spcBef>
          <a:spcPct val="20000"/>
        </a:spcBef>
        <a:buFont typeface="Arial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6pPr>
      <a:lvl7pPr marL="1978984" indent="-152231" algn="l" defTabSz="608919" rtl="0" eaLnBrk="1" latinLnBrk="0" hangingPunct="1">
        <a:spcBef>
          <a:spcPct val="20000"/>
        </a:spcBef>
        <a:buFont typeface="Arial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7pPr>
      <a:lvl8pPr marL="2283442" indent="-152231" algn="l" defTabSz="608919" rtl="0" eaLnBrk="1" latinLnBrk="0" hangingPunct="1">
        <a:spcBef>
          <a:spcPct val="20000"/>
        </a:spcBef>
        <a:buFont typeface="Arial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8pPr>
      <a:lvl9pPr marL="2587901" indent="-152231" algn="l" defTabSz="608919" rtl="0" eaLnBrk="1" latinLnBrk="0" hangingPunct="1">
        <a:spcBef>
          <a:spcPct val="20000"/>
        </a:spcBef>
        <a:buFont typeface="Arial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19" rtl="0" eaLnBrk="1" latinLnBrk="0" hangingPunct="1">
        <a:defRPr sz="1199" kern="1200">
          <a:solidFill>
            <a:schemeClr val="tx1"/>
          </a:solidFill>
          <a:latin typeface="+mn-lt"/>
          <a:ea typeface="+mn-ea"/>
          <a:cs typeface="+mn-cs"/>
        </a:defRPr>
      </a:lvl1pPr>
      <a:lvl2pPr marL="304459" algn="l" defTabSz="608919" rtl="0" eaLnBrk="1" latinLnBrk="0" hangingPunct="1">
        <a:defRPr sz="1199" kern="1200">
          <a:solidFill>
            <a:schemeClr val="tx1"/>
          </a:solidFill>
          <a:latin typeface="+mn-lt"/>
          <a:ea typeface="+mn-ea"/>
          <a:cs typeface="+mn-cs"/>
        </a:defRPr>
      </a:lvl2pPr>
      <a:lvl3pPr marL="608919" algn="l" defTabSz="608919" rtl="0" eaLnBrk="1" latinLnBrk="0" hangingPunct="1">
        <a:defRPr sz="1199" kern="1200">
          <a:solidFill>
            <a:schemeClr val="tx1"/>
          </a:solidFill>
          <a:latin typeface="+mn-lt"/>
          <a:ea typeface="+mn-ea"/>
          <a:cs typeface="+mn-cs"/>
        </a:defRPr>
      </a:lvl3pPr>
      <a:lvl4pPr marL="913376" algn="l" defTabSz="608919" rtl="0" eaLnBrk="1" latinLnBrk="0" hangingPunct="1">
        <a:defRPr sz="1199" kern="1200">
          <a:solidFill>
            <a:schemeClr val="tx1"/>
          </a:solidFill>
          <a:latin typeface="+mn-lt"/>
          <a:ea typeface="+mn-ea"/>
          <a:cs typeface="+mn-cs"/>
        </a:defRPr>
      </a:lvl4pPr>
      <a:lvl5pPr marL="1217836" algn="l" defTabSz="608919" rtl="0" eaLnBrk="1" latinLnBrk="0" hangingPunct="1">
        <a:defRPr sz="1199" kern="1200">
          <a:solidFill>
            <a:schemeClr val="tx1"/>
          </a:solidFill>
          <a:latin typeface="+mn-lt"/>
          <a:ea typeface="+mn-ea"/>
          <a:cs typeface="+mn-cs"/>
        </a:defRPr>
      </a:lvl5pPr>
      <a:lvl6pPr marL="1522295" algn="l" defTabSz="608919" rtl="0" eaLnBrk="1" latinLnBrk="0" hangingPunct="1">
        <a:defRPr sz="1199" kern="1200">
          <a:solidFill>
            <a:schemeClr val="tx1"/>
          </a:solidFill>
          <a:latin typeface="+mn-lt"/>
          <a:ea typeface="+mn-ea"/>
          <a:cs typeface="+mn-cs"/>
        </a:defRPr>
      </a:lvl6pPr>
      <a:lvl7pPr marL="1826754" algn="l" defTabSz="608919" rtl="0" eaLnBrk="1" latinLnBrk="0" hangingPunct="1">
        <a:defRPr sz="1199" kern="1200">
          <a:solidFill>
            <a:schemeClr val="tx1"/>
          </a:solidFill>
          <a:latin typeface="+mn-lt"/>
          <a:ea typeface="+mn-ea"/>
          <a:cs typeface="+mn-cs"/>
        </a:defRPr>
      </a:lvl7pPr>
      <a:lvl8pPr marL="2131213" algn="l" defTabSz="608919" rtl="0" eaLnBrk="1" latinLnBrk="0" hangingPunct="1">
        <a:defRPr sz="1199" kern="1200">
          <a:solidFill>
            <a:schemeClr val="tx1"/>
          </a:solidFill>
          <a:latin typeface="+mn-lt"/>
          <a:ea typeface="+mn-ea"/>
          <a:cs typeface="+mn-cs"/>
        </a:defRPr>
      </a:lvl8pPr>
      <a:lvl9pPr marL="2435671" algn="l" defTabSz="608919" rtl="0" eaLnBrk="1" latinLnBrk="0" hangingPunct="1">
        <a:defRPr sz="1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1">
            <a:extLst>
              <a:ext uri="{FF2B5EF4-FFF2-40B4-BE49-F238E27FC236}">
                <a16:creationId xmlns:a16="http://schemas.microsoft.com/office/drawing/2014/main" id="{15B8F5EB-63BA-95C6-6A14-EB1B94EC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29864" y="4156891"/>
            <a:ext cx="3889189" cy="25117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9E06178-0598-5763-3E90-7CFBEE071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59" y="1030837"/>
            <a:ext cx="3247309" cy="2054152"/>
          </a:xfrm>
          <a:prstGeom prst="rect">
            <a:avLst/>
          </a:prstGeom>
        </p:spPr>
      </p:pic>
      <p:pic>
        <p:nvPicPr>
          <p:cNvPr id="61" name="Picture 25">
            <a:extLst>
              <a:ext uri="{FF2B5EF4-FFF2-40B4-BE49-F238E27FC236}">
                <a16:creationId xmlns:a16="http://schemas.microsoft.com/office/drawing/2014/main" id="{5DD93C07-B92D-CDA2-B83B-6B5FD9B57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638220" y="856258"/>
            <a:ext cx="3437504" cy="233486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9406" y="881315"/>
            <a:ext cx="3643177" cy="2348316"/>
            <a:chOff x="0" y="0"/>
            <a:chExt cx="1440752" cy="9286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0752" cy="928679"/>
            </a:xfrm>
            <a:custGeom>
              <a:avLst/>
              <a:gdLst/>
              <a:ahLst/>
              <a:cxnLst/>
              <a:rect l="l" t="t" r="r" b="b"/>
              <a:pathLst>
                <a:path w="1440752" h="928679">
                  <a:moveTo>
                    <a:pt x="72178" y="0"/>
                  </a:moveTo>
                  <a:lnTo>
                    <a:pt x="1368574" y="0"/>
                  </a:lnTo>
                  <a:cubicBezTo>
                    <a:pt x="1387717" y="0"/>
                    <a:pt x="1406076" y="7604"/>
                    <a:pt x="1419612" y="21140"/>
                  </a:cubicBezTo>
                  <a:cubicBezTo>
                    <a:pt x="1433148" y="34676"/>
                    <a:pt x="1440752" y="53035"/>
                    <a:pt x="1440752" y="72178"/>
                  </a:cubicBezTo>
                  <a:lnTo>
                    <a:pt x="1440752" y="856501"/>
                  </a:lnTo>
                  <a:cubicBezTo>
                    <a:pt x="1440752" y="875644"/>
                    <a:pt x="1433148" y="894002"/>
                    <a:pt x="1419612" y="907538"/>
                  </a:cubicBezTo>
                  <a:cubicBezTo>
                    <a:pt x="1406076" y="921074"/>
                    <a:pt x="1387717" y="928679"/>
                    <a:pt x="1368574" y="928679"/>
                  </a:cubicBezTo>
                  <a:lnTo>
                    <a:pt x="72178" y="928679"/>
                  </a:lnTo>
                  <a:cubicBezTo>
                    <a:pt x="53035" y="928679"/>
                    <a:pt x="34676" y="921074"/>
                    <a:pt x="21140" y="907538"/>
                  </a:cubicBezTo>
                  <a:cubicBezTo>
                    <a:pt x="7604" y="894002"/>
                    <a:pt x="0" y="875644"/>
                    <a:pt x="0" y="856501"/>
                  </a:cubicBezTo>
                  <a:lnTo>
                    <a:pt x="0" y="72178"/>
                  </a:lnTo>
                  <a:cubicBezTo>
                    <a:pt x="0" y="53035"/>
                    <a:pt x="7604" y="34676"/>
                    <a:pt x="21140" y="21140"/>
                  </a:cubicBezTo>
                  <a:cubicBezTo>
                    <a:pt x="34676" y="7604"/>
                    <a:pt x="53035" y="0"/>
                    <a:pt x="7217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32" tIns="33832" rIns="33832" bIns="33832" rtlCol="0" anchor="ctr"/>
            <a:lstStyle/>
            <a:p>
              <a:pPr algn="ctr">
                <a:lnSpc>
                  <a:spcPts val="1771"/>
                </a:lnSpc>
              </a:pPr>
              <a:endParaRPr sz="2477"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8777087" y="47866"/>
            <a:ext cx="3668952" cy="269501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9406" y="3340219"/>
            <a:ext cx="3643177" cy="3470423"/>
            <a:chOff x="0" y="0"/>
            <a:chExt cx="1459839" cy="13906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9839" cy="1390615"/>
            </a:xfrm>
            <a:custGeom>
              <a:avLst/>
              <a:gdLst/>
              <a:ahLst/>
              <a:cxnLst/>
              <a:rect l="l" t="t" r="r" b="b"/>
              <a:pathLst>
                <a:path w="1459839" h="1390615">
                  <a:moveTo>
                    <a:pt x="72178" y="0"/>
                  </a:moveTo>
                  <a:lnTo>
                    <a:pt x="1387661" y="0"/>
                  </a:lnTo>
                  <a:cubicBezTo>
                    <a:pt x="1427524" y="0"/>
                    <a:pt x="1459839" y="32315"/>
                    <a:pt x="1459839" y="72178"/>
                  </a:cubicBezTo>
                  <a:lnTo>
                    <a:pt x="1459839" y="1318437"/>
                  </a:lnTo>
                  <a:cubicBezTo>
                    <a:pt x="1459839" y="1337580"/>
                    <a:pt x="1452234" y="1355939"/>
                    <a:pt x="1438698" y="1369475"/>
                  </a:cubicBezTo>
                  <a:cubicBezTo>
                    <a:pt x="1425162" y="1383011"/>
                    <a:pt x="1406804" y="1390615"/>
                    <a:pt x="1387661" y="1390615"/>
                  </a:cubicBezTo>
                  <a:lnTo>
                    <a:pt x="72178" y="1390615"/>
                  </a:lnTo>
                  <a:cubicBezTo>
                    <a:pt x="32315" y="1390615"/>
                    <a:pt x="0" y="1358300"/>
                    <a:pt x="0" y="1318437"/>
                  </a:cubicBezTo>
                  <a:lnTo>
                    <a:pt x="0" y="72178"/>
                  </a:lnTo>
                  <a:cubicBezTo>
                    <a:pt x="0" y="53035"/>
                    <a:pt x="7604" y="34676"/>
                    <a:pt x="21140" y="21140"/>
                  </a:cubicBezTo>
                  <a:cubicBezTo>
                    <a:pt x="34676" y="7604"/>
                    <a:pt x="53035" y="0"/>
                    <a:pt x="7217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32" tIns="33832" rIns="33832" bIns="33832" rtlCol="0" anchor="ctr"/>
            <a:lstStyle/>
            <a:p>
              <a:pPr algn="ctr">
                <a:lnSpc>
                  <a:spcPts val="1771"/>
                </a:lnSpc>
              </a:pPr>
              <a:endParaRPr sz="2477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5541" y="2340145"/>
            <a:ext cx="3188609" cy="2099735"/>
            <a:chOff x="-32610" y="-375730"/>
            <a:chExt cx="1277691" cy="841375"/>
          </a:xfrm>
        </p:grpSpPr>
        <p:sp>
          <p:nvSpPr>
            <p:cNvPr id="12" name="Freeform 12"/>
            <p:cNvSpPr/>
            <p:nvPr/>
          </p:nvSpPr>
          <p:spPr>
            <a:xfrm>
              <a:off x="-5215" y="-13426"/>
              <a:ext cx="1222900" cy="98720"/>
            </a:xfrm>
            <a:custGeom>
              <a:avLst/>
              <a:gdLst/>
              <a:ahLst/>
              <a:cxnLst/>
              <a:rect l="l" t="t" r="r" b="b"/>
              <a:pathLst>
                <a:path w="1222900" h="103694">
                  <a:moveTo>
                    <a:pt x="51847" y="0"/>
                  </a:moveTo>
                  <a:lnTo>
                    <a:pt x="1171053" y="0"/>
                  </a:lnTo>
                  <a:cubicBezTo>
                    <a:pt x="1199687" y="0"/>
                    <a:pt x="1222900" y="23213"/>
                    <a:pt x="1222900" y="51847"/>
                  </a:cubicBezTo>
                  <a:lnTo>
                    <a:pt x="1222900" y="51847"/>
                  </a:lnTo>
                  <a:cubicBezTo>
                    <a:pt x="1222900" y="80481"/>
                    <a:pt x="1199687" y="103694"/>
                    <a:pt x="1171053" y="103694"/>
                  </a:cubicBezTo>
                  <a:lnTo>
                    <a:pt x="51847" y="103694"/>
                  </a:lnTo>
                  <a:cubicBezTo>
                    <a:pt x="23213" y="103694"/>
                    <a:pt x="0" y="80481"/>
                    <a:pt x="0" y="51847"/>
                  </a:cubicBezTo>
                  <a:lnTo>
                    <a:pt x="0" y="51847"/>
                  </a:lnTo>
                  <a:cubicBezTo>
                    <a:pt x="0" y="23213"/>
                    <a:pt x="23213" y="0"/>
                    <a:pt x="51847" y="0"/>
                  </a:cubicBezTo>
                  <a:close/>
                </a:path>
              </a:pathLst>
            </a:custGeom>
            <a:solidFill>
              <a:srgbClr val="4775A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-32610" y="-375730"/>
              <a:ext cx="1277691" cy="841375"/>
            </a:xfrm>
            <a:prstGeom prst="rect">
              <a:avLst/>
            </a:prstGeom>
          </p:spPr>
          <p:txBody>
            <a:bodyPr lIns="33832" tIns="33832" rIns="33832" bIns="33832" rtlCol="0" anchor="ctr"/>
            <a:lstStyle/>
            <a:p>
              <a:pPr algn="ctr">
                <a:lnSpc>
                  <a:spcPts val="1305"/>
                </a:lnSpc>
              </a:pPr>
              <a:r>
                <a:rPr lang="en-US" sz="1067" dirty="0">
                  <a:solidFill>
                    <a:srgbClr val="FFFFFF"/>
                  </a:solidFill>
                  <a:latin typeface="Open Sans"/>
                </a:rPr>
                <a:t>Methods to collaboratively deliver </a:t>
              </a:r>
              <a:r>
                <a:rPr lang="en-US" sz="1067" dirty="0" err="1">
                  <a:solidFill>
                    <a:srgbClr val="FFFFFF"/>
                  </a:solidFill>
                  <a:latin typeface="Open Sans"/>
                </a:rPr>
                <a:t>DrEaMing</a:t>
              </a:r>
              <a:r>
                <a:rPr lang="en-US" sz="1067" dirty="0">
                  <a:solidFill>
                    <a:srgbClr val="FFFFFF"/>
                  </a:solidFill>
                  <a:latin typeface="Open Sans"/>
                </a:rPr>
                <a:t>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6923" y="-201444"/>
            <a:ext cx="3051872" cy="2127559"/>
            <a:chOff x="0" y="-373488"/>
            <a:chExt cx="1206911" cy="8413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06911" cy="101907"/>
            </a:xfrm>
            <a:custGeom>
              <a:avLst/>
              <a:gdLst/>
              <a:ahLst/>
              <a:cxnLst/>
              <a:rect l="l" t="t" r="r" b="b"/>
              <a:pathLst>
                <a:path w="1206911" h="101907">
                  <a:moveTo>
                    <a:pt x="50954" y="0"/>
                  </a:moveTo>
                  <a:lnTo>
                    <a:pt x="1155958" y="0"/>
                  </a:lnTo>
                  <a:cubicBezTo>
                    <a:pt x="1184098" y="0"/>
                    <a:pt x="1206911" y="22813"/>
                    <a:pt x="1206911" y="50954"/>
                  </a:cubicBezTo>
                  <a:lnTo>
                    <a:pt x="1206911" y="50954"/>
                  </a:lnTo>
                  <a:cubicBezTo>
                    <a:pt x="1206911" y="79094"/>
                    <a:pt x="1184098" y="101907"/>
                    <a:pt x="1155958" y="101907"/>
                  </a:cubicBezTo>
                  <a:lnTo>
                    <a:pt x="50954" y="101907"/>
                  </a:lnTo>
                  <a:cubicBezTo>
                    <a:pt x="22813" y="101907"/>
                    <a:pt x="0" y="79094"/>
                    <a:pt x="0" y="50954"/>
                  </a:cubicBezTo>
                  <a:lnTo>
                    <a:pt x="0" y="50954"/>
                  </a:lnTo>
                  <a:cubicBezTo>
                    <a:pt x="0" y="22813"/>
                    <a:pt x="22813" y="0"/>
                    <a:pt x="50954" y="0"/>
                  </a:cubicBezTo>
                  <a:close/>
                </a:path>
              </a:pathLst>
            </a:custGeom>
            <a:solidFill>
              <a:srgbClr val="4775A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69849" y="-373488"/>
              <a:ext cx="812800" cy="841375"/>
            </a:xfrm>
            <a:prstGeom prst="rect">
              <a:avLst/>
            </a:prstGeom>
          </p:spPr>
          <p:txBody>
            <a:bodyPr lIns="33832" tIns="33832" rIns="33832" bIns="33832" rtlCol="0" anchor="ctr"/>
            <a:lstStyle/>
            <a:p>
              <a:pPr algn="ctr">
                <a:lnSpc>
                  <a:spcPts val="1492"/>
                </a:lnSpc>
              </a:pPr>
              <a:r>
                <a:rPr lang="en-US" sz="1067" dirty="0">
                  <a:solidFill>
                    <a:srgbClr val="FFFFFF"/>
                  </a:solidFill>
                  <a:latin typeface="Open Sans"/>
                </a:rPr>
                <a:t>Introduction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480617" y="4364253"/>
            <a:ext cx="3668953" cy="2262668"/>
            <a:chOff x="-34568" y="-53225"/>
            <a:chExt cx="1441983" cy="866025"/>
          </a:xfrm>
        </p:grpSpPr>
        <p:sp>
          <p:nvSpPr>
            <p:cNvPr id="18" name="Freeform 18"/>
            <p:cNvSpPr/>
            <p:nvPr/>
          </p:nvSpPr>
          <p:spPr>
            <a:xfrm>
              <a:off x="-34568" y="-53225"/>
              <a:ext cx="1441983" cy="795253"/>
            </a:xfrm>
            <a:custGeom>
              <a:avLst/>
              <a:gdLst/>
              <a:ahLst/>
              <a:cxnLst/>
              <a:rect l="l" t="t" r="r" b="b"/>
              <a:pathLst>
                <a:path w="1407414" h="877946">
                  <a:moveTo>
                    <a:pt x="73887" y="0"/>
                  </a:moveTo>
                  <a:lnTo>
                    <a:pt x="1333527" y="0"/>
                  </a:lnTo>
                  <a:cubicBezTo>
                    <a:pt x="1374334" y="0"/>
                    <a:pt x="1407414" y="33081"/>
                    <a:pt x="1407414" y="73887"/>
                  </a:cubicBezTo>
                  <a:lnTo>
                    <a:pt x="1407414" y="804058"/>
                  </a:lnTo>
                  <a:cubicBezTo>
                    <a:pt x="1407414" y="823654"/>
                    <a:pt x="1399630" y="842448"/>
                    <a:pt x="1385773" y="856305"/>
                  </a:cubicBezTo>
                  <a:cubicBezTo>
                    <a:pt x="1371916" y="870161"/>
                    <a:pt x="1353123" y="877946"/>
                    <a:pt x="1333527" y="877946"/>
                  </a:cubicBezTo>
                  <a:lnTo>
                    <a:pt x="73887" y="877946"/>
                  </a:lnTo>
                  <a:cubicBezTo>
                    <a:pt x="33081" y="877946"/>
                    <a:pt x="0" y="844865"/>
                    <a:pt x="0" y="804058"/>
                  </a:cubicBezTo>
                  <a:lnTo>
                    <a:pt x="0" y="73887"/>
                  </a:lnTo>
                  <a:cubicBezTo>
                    <a:pt x="0" y="54291"/>
                    <a:pt x="7785" y="35498"/>
                    <a:pt x="21641" y="21641"/>
                  </a:cubicBezTo>
                  <a:cubicBezTo>
                    <a:pt x="35498" y="7785"/>
                    <a:pt x="54291" y="0"/>
                    <a:pt x="73887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32" tIns="33832" rIns="33832" bIns="33832" rtlCol="0" anchor="ctr"/>
            <a:lstStyle/>
            <a:p>
              <a:pPr algn="ctr">
                <a:lnSpc>
                  <a:spcPts val="1771"/>
                </a:lnSpc>
              </a:pPr>
              <a:endParaRPr sz="2477"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7023" y="3504"/>
            <a:ext cx="1083867" cy="711952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128192" y="47867"/>
            <a:ext cx="6794785" cy="37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6"/>
              </a:lnSpc>
            </a:pPr>
            <a:r>
              <a:rPr lang="en-US" sz="2197" dirty="0">
                <a:solidFill>
                  <a:srgbClr val="000000"/>
                </a:solidFill>
                <a:latin typeface="Fira Sans Light Bold"/>
              </a:rPr>
              <a:t>Collaborating to </a:t>
            </a:r>
            <a:r>
              <a:rPr lang="en-US" sz="2197" dirty="0" err="1">
                <a:solidFill>
                  <a:srgbClr val="000000"/>
                </a:solidFill>
                <a:latin typeface="Fira Sans Light Bold"/>
              </a:rPr>
              <a:t>DrEaM</a:t>
            </a:r>
            <a:r>
              <a:rPr lang="en-US" sz="2197" dirty="0">
                <a:solidFill>
                  <a:srgbClr val="000000"/>
                </a:solidFill>
                <a:latin typeface="Fira Sans Light Bold"/>
              </a:rPr>
              <a:t> bigger and better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25000" y="82261"/>
            <a:ext cx="3231960" cy="875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75" b="1" dirty="0">
                <a:solidFill>
                  <a:srgbClr val="000000"/>
                </a:solidFill>
                <a:latin typeface="Open Sans"/>
              </a:rPr>
              <a:t>Dr Philippa Horne and Dr Rachael Brooks, </a:t>
            </a:r>
            <a:r>
              <a:rPr lang="en-US" sz="775" b="1" dirty="0" err="1">
                <a:solidFill>
                  <a:srgbClr val="000000"/>
                </a:solidFill>
                <a:latin typeface="Open Sans"/>
              </a:rPr>
              <a:t>Anaesthetic</a:t>
            </a:r>
            <a:r>
              <a:rPr lang="en-US" sz="775" b="1" dirty="0">
                <a:solidFill>
                  <a:srgbClr val="000000"/>
                </a:solidFill>
                <a:latin typeface="Open Sans"/>
              </a:rPr>
              <a:t> Registrars </a:t>
            </a:r>
          </a:p>
          <a:p>
            <a:pPr>
              <a:lnSpc>
                <a:spcPct val="150000"/>
              </a:lnSpc>
            </a:pPr>
            <a:r>
              <a:rPr lang="en-US" sz="775" b="1" dirty="0">
                <a:solidFill>
                  <a:srgbClr val="000000"/>
                </a:solidFill>
                <a:latin typeface="Open Sans"/>
              </a:rPr>
              <a:t>Dr Melanie Tan, Consultant </a:t>
            </a:r>
            <a:r>
              <a:rPr lang="en-US" sz="775" b="1" dirty="0" err="1">
                <a:solidFill>
                  <a:srgbClr val="000000"/>
                </a:solidFill>
                <a:latin typeface="Open Sans"/>
              </a:rPr>
              <a:t>Anaesthetist</a:t>
            </a:r>
            <a:r>
              <a:rPr lang="en-US" sz="775" b="1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775" b="1" dirty="0">
                <a:solidFill>
                  <a:srgbClr val="000000"/>
                </a:solidFill>
                <a:latin typeface="Open Sans"/>
              </a:rPr>
              <a:t>Ruth McDonald, CNS </a:t>
            </a:r>
            <a:r>
              <a:rPr lang="en-US" sz="775" b="1" dirty="0" err="1">
                <a:solidFill>
                  <a:srgbClr val="000000"/>
                </a:solidFill>
                <a:latin typeface="Open Sans"/>
              </a:rPr>
              <a:t>Gynaecology</a:t>
            </a:r>
            <a:endParaRPr lang="en-US" sz="775" b="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sz="775" b="1" dirty="0">
                <a:solidFill>
                  <a:srgbClr val="000000"/>
                </a:solidFill>
                <a:latin typeface="Open Sans"/>
              </a:rPr>
              <a:t>University College London Hospital </a:t>
            </a:r>
          </a:p>
          <a:p>
            <a:pPr>
              <a:lnSpc>
                <a:spcPct val="150000"/>
              </a:lnSpc>
            </a:pPr>
            <a:r>
              <a:rPr lang="en-US" sz="775" b="1" dirty="0">
                <a:solidFill>
                  <a:srgbClr val="000000"/>
                </a:solidFill>
                <a:latin typeface="Open Sans"/>
              </a:rPr>
              <a:t> 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960040" y="954066"/>
            <a:ext cx="3231960" cy="837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261" lvl="1">
              <a:lnSpc>
                <a:spcPts val="1119"/>
              </a:lnSpc>
            </a:pPr>
            <a:r>
              <a:rPr lang="en-US" sz="800" b="1" dirty="0">
                <a:solidFill>
                  <a:srgbClr val="000000"/>
                </a:solidFill>
                <a:latin typeface="Open Sans"/>
              </a:rPr>
              <a:t>-Unclear surgical instructions in ward round entry or operation note</a:t>
            </a:r>
          </a:p>
          <a:p>
            <a:pPr marL="345053" lvl="2" indent="-115017">
              <a:lnSpc>
                <a:spcPts val="1119"/>
              </a:lnSpc>
              <a:buFont typeface="Arial"/>
              <a:buChar char="⚬"/>
            </a:pPr>
            <a:r>
              <a:rPr lang="en-US" sz="800" dirty="0">
                <a:solidFill>
                  <a:srgbClr val="000000"/>
                </a:solidFill>
                <a:latin typeface="Open Sans"/>
              </a:rPr>
              <a:t>Variation in surgical postoperative plans</a:t>
            </a:r>
          </a:p>
          <a:p>
            <a:pPr marL="86261" lvl="1">
              <a:lnSpc>
                <a:spcPts val="1119"/>
              </a:lnSpc>
            </a:pPr>
            <a:r>
              <a:rPr lang="en-US" sz="800" b="1" dirty="0">
                <a:solidFill>
                  <a:srgbClr val="000000"/>
                </a:solidFill>
                <a:latin typeface="Open Sans"/>
              </a:rPr>
              <a:t>-Lack of time to document or time to help patients </a:t>
            </a:r>
            <a:r>
              <a:rPr lang="en-US" sz="800" b="1" dirty="0" err="1">
                <a:solidFill>
                  <a:srgbClr val="000000"/>
                </a:solidFill>
                <a:latin typeface="Open Sans"/>
              </a:rPr>
              <a:t>DrEaM</a:t>
            </a:r>
            <a:endParaRPr lang="en-US" sz="800" b="1" dirty="0">
              <a:solidFill>
                <a:srgbClr val="000000"/>
              </a:solidFill>
              <a:latin typeface="Open Sans"/>
            </a:endParaRPr>
          </a:p>
          <a:p>
            <a:pPr marL="86261" lvl="1">
              <a:lnSpc>
                <a:spcPts val="1119"/>
              </a:lnSpc>
            </a:pPr>
            <a:r>
              <a:rPr lang="en-US" sz="800" b="1" dirty="0">
                <a:solidFill>
                  <a:srgbClr val="000000"/>
                </a:solidFill>
                <a:latin typeface="Open Sans"/>
              </a:rPr>
              <a:t>-Duplication of documentation on EPIC or forget to document in the correct place on flowsheets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590024" y="2331402"/>
            <a:ext cx="3598872" cy="2146237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8863527" y="3279865"/>
            <a:ext cx="3051872" cy="2151644"/>
            <a:chOff x="0" y="-376247"/>
            <a:chExt cx="1206911" cy="8509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06911" cy="108249"/>
            </a:xfrm>
            <a:custGeom>
              <a:avLst/>
              <a:gdLst/>
              <a:ahLst/>
              <a:cxnLst/>
              <a:rect l="l" t="t" r="r" b="b"/>
              <a:pathLst>
                <a:path w="1206911" h="121363">
                  <a:moveTo>
                    <a:pt x="60682" y="0"/>
                  </a:moveTo>
                  <a:lnTo>
                    <a:pt x="1146230" y="0"/>
                  </a:lnTo>
                  <a:cubicBezTo>
                    <a:pt x="1179743" y="0"/>
                    <a:pt x="1206911" y="27168"/>
                    <a:pt x="1206911" y="60682"/>
                  </a:cubicBezTo>
                  <a:lnTo>
                    <a:pt x="1206911" y="60682"/>
                  </a:lnTo>
                  <a:cubicBezTo>
                    <a:pt x="1206911" y="76775"/>
                    <a:pt x="1200518" y="92210"/>
                    <a:pt x="1189138" y="103590"/>
                  </a:cubicBezTo>
                  <a:cubicBezTo>
                    <a:pt x="1177758" y="114970"/>
                    <a:pt x="1162323" y="121363"/>
                    <a:pt x="1146230" y="121363"/>
                  </a:cubicBezTo>
                  <a:lnTo>
                    <a:pt x="60682" y="121363"/>
                  </a:lnTo>
                  <a:cubicBezTo>
                    <a:pt x="27168" y="121363"/>
                    <a:pt x="0" y="94195"/>
                    <a:pt x="0" y="60682"/>
                  </a:cubicBezTo>
                  <a:lnTo>
                    <a:pt x="0" y="60682"/>
                  </a:lnTo>
                  <a:cubicBezTo>
                    <a:pt x="0" y="27168"/>
                    <a:pt x="27168" y="0"/>
                    <a:pt x="60682" y="0"/>
                  </a:cubicBezTo>
                  <a:close/>
                </a:path>
              </a:pathLst>
            </a:custGeom>
            <a:solidFill>
              <a:srgbClr val="4775A3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97055" y="-376247"/>
              <a:ext cx="812800" cy="850900"/>
            </a:xfrm>
            <a:prstGeom prst="rect">
              <a:avLst/>
            </a:prstGeom>
          </p:spPr>
          <p:txBody>
            <a:bodyPr lIns="33832" tIns="33832" rIns="33832" bIns="33832" rtlCol="0" anchor="ctr"/>
            <a:lstStyle/>
            <a:p>
              <a:pPr algn="ctr">
                <a:lnSpc>
                  <a:spcPts val="1771"/>
                </a:lnSpc>
              </a:pPr>
              <a:r>
                <a:rPr lang="en-US" sz="1067" dirty="0">
                  <a:solidFill>
                    <a:srgbClr val="FFFFFF"/>
                  </a:solidFill>
                  <a:latin typeface="Open Sans"/>
                </a:rPr>
                <a:t>Discussion</a:t>
              </a: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363200" y="13423"/>
            <a:ext cx="1786369" cy="397456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79858" y="1019177"/>
            <a:ext cx="3573337" cy="2134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 patients to Drink, Eat and Mobilise (</a:t>
            </a:r>
            <a:r>
              <a:rPr lang="en-GB" sz="86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within 24-hours of major surgery is associated with reduced length of stay and late complications</a:t>
            </a:r>
            <a:r>
              <a:rPr lang="en-GB" sz="867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6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was assigned a financial incentive through the NHS England CQUIN scheme in 2022</a:t>
            </a:r>
            <a:r>
              <a:rPr lang="en-GB" sz="867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Achieving the CQUIN requires surgical </a:t>
            </a:r>
            <a:r>
              <a:rPr lang="en-GB" sz="86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andl</a:t>
            </a:r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6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provision documentation in over 60% of cases. Beyond the CQUIN, UCLH wanted to deliver </a:t>
            </a:r>
            <a:r>
              <a:rPr lang="en-GB" sz="86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to all patients and embed a culture change, reinvigorating core concepts of enhanced recovery pathways.</a:t>
            </a:r>
          </a:p>
          <a:p>
            <a:pPr algn="just" fontAlgn="base"/>
            <a:endParaRPr lang="en-GB" sz="86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fontAlgn="base"/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Optimal use of UCLH's electronic healthcare record, EPIC, was key to our culture change strategy. New digitally built </a:t>
            </a:r>
            <a:r>
              <a:rPr lang="en-GB" sz="86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CQUIN tools in EPIC aimed to replace arduous note trawling for CQUIN compliance with an easy to extract dataset for all surgical specialties. Providing surgical teams with this sustainable real-time </a:t>
            </a:r>
            <a:r>
              <a:rPr lang="en-GB" sz="86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 aimed to drive local quality improvement (QI) and underpin future enhanced recovery initiatives. </a:t>
            </a:r>
            <a:endParaRPr lang="en-US" sz="86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152459" y="410879"/>
            <a:ext cx="5272541" cy="168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24"/>
              </a:lnSpc>
            </a:pPr>
            <a:r>
              <a:rPr lang="en-US" sz="1017" dirty="0">
                <a:solidFill>
                  <a:srgbClr val="000000"/>
                </a:solidFill>
                <a:latin typeface="Open Sans"/>
              </a:rPr>
              <a:t>The challenges in using digital data to drive quality improvement in clinical practice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098898" y="570105"/>
            <a:ext cx="2981847" cy="322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5"/>
              </a:lnSpc>
            </a:pPr>
            <a:r>
              <a:rPr lang="en-US" sz="932" dirty="0">
                <a:solidFill>
                  <a:srgbClr val="000000"/>
                </a:solidFill>
                <a:latin typeface="Open Sans Bold"/>
              </a:rPr>
              <a:t>Ward Themes from Survey </a:t>
            </a:r>
          </a:p>
          <a:p>
            <a:pPr algn="ctr">
              <a:lnSpc>
                <a:spcPts val="1305"/>
              </a:lnSpc>
            </a:pPr>
            <a:r>
              <a:rPr lang="en-US" sz="932" dirty="0">
                <a:solidFill>
                  <a:srgbClr val="000000"/>
                </a:solidFill>
                <a:latin typeface="Open Sans Bold"/>
              </a:rPr>
              <a:t>Barriers to </a:t>
            </a:r>
            <a:r>
              <a:rPr lang="en-US" sz="932" dirty="0" err="1">
                <a:solidFill>
                  <a:srgbClr val="000000"/>
                </a:solidFill>
                <a:latin typeface="Open Sans Bold"/>
              </a:rPr>
              <a:t>DrEaming</a:t>
            </a:r>
            <a:r>
              <a:rPr lang="en-US" sz="932" dirty="0">
                <a:solidFill>
                  <a:srgbClr val="000000"/>
                </a:solidFill>
                <a:latin typeface="Open Sans Bold"/>
              </a:rPr>
              <a:t>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473252" y="2669359"/>
            <a:ext cx="2642643" cy="168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266" lvl="1">
              <a:lnSpc>
                <a:spcPts val="1119"/>
              </a:lnSpc>
            </a:pPr>
            <a:r>
              <a:rPr lang="en-US" sz="800" b="1" dirty="0">
                <a:latin typeface="Open Sans"/>
              </a:rPr>
              <a:t>-Surgical team engagement</a:t>
            </a:r>
          </a:p>
          <a:p>
            <a:pPr marL="345057" lvl="2" indent="-115018">
              <a:lnSpc>
                <a:spcPts val="1119"/>
              </a:lnSpc>
              <a:buFont typeface="Arial"/>
              <a:buChar char="⚬"/>
            </a:pPr>
            <a:r>
              <a:rPr lang="en-US" sz="800" dirty="0">
                <a:latin typeface="Open Sans"/>
              </a:rPr>
              <a:t>Highlight importance of post op instructions </a:t>
            </a:r>
          </a:p>
          <a:p>
            <a:pPr marL="345057" lvl="2" indent="-115018">
              <a:lnSpc>
                <a:spcPts val="1119"/>
              </a:lnSpc>
              <a:buFont typeface="Arial"/>
              <a:buChar char="⚬"/>
            </a:pPr>
            <a:r>
              <a:rPr lang="en-US" sz="800" dirty="0">
                <a:latin typeface="Open Sans"/>
              </a:rPr>
              <a:t>Cohesive team communication and approach to postoperative eating </a:t>
            </a:r>
          </a:p>
          <a:p>
            <a:pPr marL="86266" lvl="1">
              <a:lnSpc>
                <a:spcPts val="1119"/>
              </a:lnSpc>
            </a:pPr>
            <a:r>
              <a:rPr lang="en-US" sz="800" b="1" dirty="0">
                <a:latin typeface="Open Sans"/>
              </a:rPr>
              <a:t>-Ward staff engagement</a:t>
            </a:r>
          </a:p>
          <a:p>
            <a:pPr marL="345057" lvl="2" indent="-115018">
              <a:lnSpc>
                <a:spcPts val="1119"/>
              </a:lnSpc>
              <a:buFont typeface="Arial"/>
              <a:buChar char="⚬"/>
            </a:pPr>
            <a:r>
              <a:rPr lang="en-US" sz="800" dirty="0">
                <a:latin typeface="Open Sans"/>
              </a:rPr>
              <a:t>Regular staff training on </a:t>
            </a:r>
            <a:r>
              <a:rPr lang="en-US" sz="800" dirty="0" err="1">
                <a:latin typeface="Open Sans"/>
              </a:rPr>
              <a:t>DrEaMing</a:t>
            </a:r>
            <a:r>
              <a:rPr lang="en-US" sz="800" dirty="0">
                <a:latin typeface="Open Sans"/>
              </a:rPr>
              <a:t> to highlight its importance for patients</a:t>
            </a:r>
          </a:p>
          <a:p>
            <a:pPr marL="345057" lvl="2" indent="-115018">
              <a:lnSpc>
                <a:spcPts val="1119"/>
              </a:lnSpc>
              <a:buFont typeface="Arial"/>
              <a:buChar char="⚬"/>
            </a:pPr>
            <a:r>
              <a:rPr lang="en-US" sz="800" dirty="0">
                <a:latin typeface="Open Sans"/>
              </a:rPr>
              <a:t>Add </a:t>
            </a:r>
            <a:r>
              <a:rPr lang="en-US" sz="800" dirty="0" err="1">
                <a:latin typeface="Open Sans"/>
              </a:rPr>
              <a:t>DrEaMing</a:t>
            </a:r>
            <a:r>
              <a:rPr lang="en-US" sz="800" dirty="0">
                <a:latin typeface="Open Sans"/>
              </a:rPr>
              <a:t> into vital signs rounds</a:t>
            </a:r>
          </a:p>
          <a:p>
            <a:pPr marL="345057" lvl="2" indent="-115018">
              <a:lnSpc>
                <a:spcPts val="1119"/>
              </a:lnSpc>
              <a:buFont typeface="Arial"/>
              <a:buChar char="⚬"/>
            </a:pPr>
            <a:r>
              <a:rPr lang="en-US" sz="800" dirty="0">
                <a:latin typeface="Open Sans"/>
              </a:rPr>
              <a:t>Staff incentives: ‘</a:t>
            </a:r>
            <a:r>
              <a:rPr lang="en-US" sz="800" dirty="0" err="1">
                <a:latin typeface="Open Sans"/>
              </a:rPr>
              <a:t>DrEaMer</a:t>
            </a:r>
            <a:r>
              <a:rPr lang="en-US" sz="800" dirty="0">
                <a:latin typeface="Open Sans"/>
              </a:rPr>
              <a:t> of the month’</a:t>
            </a:r>
          </a:p>
          <a:p>
            <a:pPr marL="86266" lvl="1">
              <a:lnSpc>
                <a:spcPts val="1119"/>
              </a:lnSpc>
            </a:pPr>
            <a:r>
              <a:rPr lang="en-US" sz="800">
                <a:latin typeface="Open Sans"/>
              </a:rPr>
              <a:t>-Improve </a:t>
            </a:r>
            <a:r>
              <a:rPr lang="en-US" sz="800" dirty="0">
                <a:latin typeface="Open Sans Bold"/>
              </a:rPr>
              <a:t>ease of documentation</a:t>
            </a:r>
            <a:r>
              <a:rPr lang="en-US" sz="800" dirty="0">
                <a:latin typeface="Open Sans"/>
              </a:rPr>
              <a:t> and add post-op documentation onto available portable devices</a:t>
            </a:r>
          </a:p>
          <a:p>
            <a:pPr algn="ctr">
              <a:lnSpc>
                <a:spcPts val="1119"/>
              </a:lnSpc>
            </a:pPr>
            <a:endParaRPr lang="en-US" sz="800" dirty="0">
              <a:latin typeface="Open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948111" y="2468107"/>
            <a:ext cx="1948349" cy="155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5"/>
              </a:lnSpc>
            </a:pPr>
            <a:r>
              <a:rPr lang="en-US" sz="932" dirty="0">
                <a:latin typeface="Open Sans Bold"/>
              </a:rPr>
              <a:t>Ward Improvement suggestions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8875" y="4944886"/>
            <a:ext cx="1648325" cy="2001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stakeholders involved in the provision of </a:t>
            </a:r>
            <a:r>
              <a:rPr lang="en-US" sz="86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US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surgical wards were surveyed to ascertain barriers to </a:t>
            </a:r>
            <a:r>
              <a:rPr lang="en-US" sz="86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US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Results were disseminated across the perioperative and nursing leadership to foster further improvements, whilst extraction of CQUIN data from EPIC continued throughout the year to drive further QI. </a:t>
            </a:r>
          </a:p>
          <a:p>
            <a:pPr algn="l" fontAlgn="base"/>
            <a:b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86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86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9858" y="3522752"/>
            <a:ext cx="3587101" cy="800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867" dirty="0">
                <a:solidFill>
                  <a:srgbClr val="000000"/>
                </a:solidFill>
                <a:latin typeface="Open Sans"/>
              </a:rPr>
              <a:t>A multipronged, collaborative approach occurred across all CQUIN surgical specialties in parallel. Anaesthetics trainee leads worked alongside surgical teams' Clinical Nurse Specialists (CNS) to facilitate collaborative working with the perioperative team, conveying </a:t>
            </a:r>
            <a:r>
              <a:rPr lang="en-US" sz="867" dirty="0" err="1">
                <a:solidFill>
                  <a:srgbClr val="000000"/>
                </a:solidFill>
                <a:latin typeface="Open Sans"/>
              </a:rPr>
              <a:t>DrEaMing</a:t>
            </a:r>
            <a:r>
              <a:rPr lang="en-US" sz="867" dirty="0">
                <a:solidFill>
                  <a:srgbClr val="000000"/>
                </a:solidFill>
                <a:latin typeface="Open Sans"/>
              </a:rPr>
              <a:t> data findings and supporting the CNS in leading </a:t>
            </a:r>
            <a:r>
              <a:rPr lang="en-US" sz="867" dirty="0" err="1">
                <a:solidFill>
                  <a:srgbClr val="000000"/>
                </a:solidFill>
                <a:latin typeface="Open Sans"/>
              </a:rPr>
              <a:t>DrEaMing</a:t>
            </a:r>
            <a:r>
              <a:rPr lang="en-US" sz="867" dirty="0">
                <a:solidFill>
                  <a:srgbClr val="000000"/>
                </a:solidFill>
                <a:latin typeface="Open Sans"/>
              </a:rPr>
              <a:t> related change.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2793" y="6427381"/>
            <a:ext cx="2101681" cy="356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en-GB" sz="773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1. 'How to' guides for new macros and </a:t>
            </a:r>
            <a:r>
              <a:rPr lang="en-GB" sz="773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smartphrases</a:t>
            </a:r>
            <a:r>
              <a:rPr lang="en-GB" sz="773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postop surgical note, to facilitate extractable CQUIN data on EPIC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786295" y="1241509"/>
            <a:ext cx="1836267" cy="2134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fontAlgn="base"/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CQUIN data from EPIC across 2022-23 showed variable CQUIN compliance across specialties, with compliance significantly higher when extracted manually via a note trawl. </a:t>
            </a:r>
          </a:p>
          <a:p>
            <a:pPr algn="l" fontAlgn="base"/>
            <a:endParaRPr lang="en-GB" sz="86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0592" indent="-110592" fontAlgn="base">
              <a:buFont typeface="Arial" panose="020B0604020202020204" pitchFamily="34" charset="0"/>
              <a:buChar char="•"/>
            </a:pPr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Gynae-oncology (n=354, Figure 2) postoperative surgical documentation initially improved whilst provision plateaued. </a:t>
            </a:r>
          </a:p>
          <a:p>
            <a:pPr marL="110592" indent="-110592" fontAlgn="base">
              <a:buFont typeface="Arial" panose="020B0604020202020204" pitchFamily="34" charset="0"/>
              <a:buChar char="•"/>
            </a:pPr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Benign gynaecology (n=295) failed to reach the CQUIN threshold for any indicator. </a:t>
            </a:r>
          </a:p>
          <a:p>
            <a:pPr marL="110592" indent="-110592" fontAlgn="base">
              <a:buFont typeface="Arial" panose="020B0604020202020204" pitchFamily="34" charset="0"/>
              <a:buChar char="•"/>
            </a:pPr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Colorectal (n=471) CQUIN</a:t>
            </a:r>
          </a:p>
          <a:p>
            <a:pPr fontAlgn="base"/>
            <a:endParaRPr lang="en-GB" sz="86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8593182" y="4522829"/>
            <a:ext cx="3443820" cy="1868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GB" sz="867" kern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GB" sz="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CQUIN compliance using EPIC data extraction at UCLH remains poor, despite motivated staff and a culture of QI. Compliance was significantly higher with manual notes trawl highlighting disparity between clinical practice and use of new EPIC builds. Our aim to make </a:t>
            </a:r>
            <a:r>
              <a:rPr lang="en-GB" sz="867" kern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GB" sz="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data easily accessible for QI requires further buy-in from surgical teams and engagement with ward staff. Permanent CNS act as pivotal change champions, mitigating barriers to </a:t>
            </a:r>
            <a:r>
              <a:rPr lang="en-GB" sz="867" kern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GB" sz="867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documentation on the ward through education and awareness.</a:t>
            </a:r>
            <a:r>
              <a:rPr lang="en-GB" sz="86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>
              <a:spcBef>
                <a:spcPct val="0"/>
              </a:spcBef>
            </a:pPr>
            <a:endParaRPr lang="en-GB" sz="86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sz="867" dirty="0">
                <a:solidFill>
                  <a:srgbClr val="000000"/>
                </a:solidFill>
                <a:latin typeface="Open Sans"/>
              </a:rPr>
              <a:t>Future plans lie in a co-designed approach with the CNS’ to increase team engagement, facilitating ward staff education and celebrating monthly “top </a:t>
            </a:r>
            <a:r>
              <a:rPr lang="en-US" sz="867" dirty="0" err="1">
                <a:solidFill>
                  <a:srgbClr val="000000"/>
                </a:solidFill>
                <a:latin typeface="Open Sans"/>
              </a:rPr>
              <a:t>DrEaMers</a:t>
            </a:r>
            <a:r>
              <a:rPr lang="en-US" sz="867" dirty="0">
                <a:solidFill>
                  <a:srgbClr val="000000"/>
                </a:solidFill>
                <a:latin typeface="Open Sans"/>
              </a:rPr>
              <a:t>” who consistently document </a:t>
            </a:r>
            <a:r>
              <a:rPr lang="en-US" sz="867" dirty="0" err="1">
                <a:solidFill>
                  <a:srgbClr val="000000"/>
                </a:solidFill>
                <a:latin typeface="Open Sans"/>
              </a:rPr>
              <a:t>DrEaMing</a:t>
            </a:r>
            <a:r>
              <a:rPr lang="en-US" sz="867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59" name="TextBox 7">
            <a:extLst>
              <a:ext uri="{FF2B5EF4-FFF2-40B4-BE49-F238E27FC236}">
                <a16:creationId xmlns:a16="http://schemas.microsoft.com/office/drawing/2014/main" id="{0DFEEC2D-9872-3CBF-3EEF-6E56355CB91A}"/>
              </a:ext>
            </a:extLst>
          </p:cNvPr>
          <p:cNvSpPr txBox="1"/>
          <p:nvPr/>
        </p:nvSpPr>
        <p:spPr>
          <a:xfrm>
            <a:off x="3792933" y="5905825"/>
            <a:ext cx="764003" cy="511787"/>
          </a:xfrm>
          <a:prstGeom prst="rect">
            <a:avLst/>
          </a:prstGeom>
        </p:spPr>
        <p:txBody>
          <a:bodyPr lIns="33832" tIns="33832" rIns="33832" bIns="33832" rtlCol="0" anchor="ctr"/>
          <a:lstStyle/>
          <a:p>
            <a:pPr algn="ctr">
              <a:lnSpc>
                <a:spcPts val="1771"/>
              </a:lnSpc>
            </a:pPr>
            <a:endParaRPr sz="2477"/>
          </a:p>
        </p:txBody>
      </p:sp>
      <p:sp>
        <p:nvSpPr>
          <p:cNvPr id="37" name="TextBox 42">
            <a:extLst>
              <a:ext uri="{FF2B5EF4-FFF2-40B4-BE49-F238E27FC236}">
                <a16:creationId xmlns:a16="http://schemas.microsoft.com/office/drawing/2014/main" id="{A4E0C3ED-ECFE-EC24-59C6-BBB16537A9F7}"/>
              </a:ext>
            </a:extLst>
          </p:cNvPr>
          <p:cNvSpPr txBox="1"/>
          <p:nvPr/>
        </p:nvSpPr>
        <p:spPr>
          <a:xfrm>
            <a:off x="78875" y="4357080"/>
            <a:ext cx="3574320" cy="934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Digitally built </a:t>
            </a:r>
            <a:r>
              <a:rPr lang="en-US" sz="86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US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CQUIN tools were developed to facilitate easy extraction of CQUIN metrics: a Postoperative surgical instruction tool and a Postoperative </a:t>
            </a:r>
            <a:r>
              <a:rPr lang="en-US" sz="86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US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ward provision “flowsheet” were co-developed with nursing teams.</a:t>
            </a:r>
          </a:p>
          <a:p>
            <a:pPr algn="just"/>
            <a:b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86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86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785894-1735-428C-EB53-EF2255C6DE28}"/>
              </a:ext>
            </a:extLst>
          </p:cNvPr>
          <p:cNvSpPr txBox="1"/>
          <p:nvPr/>
        </p:nvSpPr>
        <p:spPr>
          <a:xfrm>
            <a:off x="8804189" y="1574025"/>
            <a:ext cx="3686468" cy="64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261" lvl="1">
              <a:lnSpc>
                <a:spcPts val="1119"/>
              </a:lnSpc>
            </a:pPr>
            <a:endParaRPr lang="en-US" sz="800" dirty="0">
              <a:solidFill>
                <a:srgbClr val="000000"/>
              </a:solidFill>
              <a:latin typeface="Open Sans"/>
            </a:endParaRPr>
          </a:p>
          <a:p>
            <a:pPr marL="86261" lvl="1">
              <a:lnSpc>
                <a:spcPts val="1119"/>
              </a:lnSpc>
            </a:pPr>
            <a:r>
              <a:rPr lang="en-US" sz="800" b="1" dirty="0">
                <a:solidFill>
                  <a:srgbClr val="000000"/>
                </a:solidFill>
                <a:latin typeface="Open Sans"/>
              </a:rPr>
              <a:t>-Difficulties accessing devices to document </a:t>
            </a:r>
            <a:r>
              <a:rPr lang="en-US" sz="800" b="1" dirty="0" err="1">
                <a:solidFill>
                  <a:srgbClr val="000000"/>
                </a:solidFill>
                <a:latin typeface="Open Sans"/>
              </a:rPr>
              <a:t>DrEaMing</a:t>
            </a:r>
            <a:r>
              <a:rPr lang="en-US" sz="800" b="1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marL="345053" lvl="2" indent="-115017">
              <a:lnSpc>
                <a:spcPts val="1119"/>
              </a:lnSpc>
              <a:buFont typeface="Arial"/>
              <a:buChar char="⚬"/>
            </a:pPr>
            <a:r>
              <a:rPr lang="en-US" sz="800" dirty="0">
                <a:solidFill>
                  <a:srgbClr val="000000"/>
                </a:solidFill>
                <a:latin typeface="Open Sans"/>
              </a:rPr>
              <a:t>55% complete documentation on paper until can find a free device</a:t>
            </a:r>
          </a:p>
          <a:p>
            <a:pPr marL="345053" lvl="2" indent="-115017">
              <a:lnSpc>
                <a:spcPts val="1119"/>
              </a:lnSpc>
              <a:buFont typeface="Arial"/>
              <a:buChar char="⚬"/>
            </a:pPr>
            <a:r>
              <a:rPr lang="en-US" sz="800" dirty="0">
                <a:solidFill>
                  <a:srgbClr val="000000"/>
                </a:solidFill>
                <a:latin typeface="Open Sans"/>
              </a:rPr>
              <a:t>&gt;90% would like more portable devices with flowsheets</a:t>
            </a:r>
          </a:p>
        </p:txBody>
      </p:sp>
      <p:sp>
        <p:nvSpPr>
          <p:cNvPr id="58" name="TextBox 44">
            <a:extLst>
              <a:ext uri="{FF2B5EF4-FFF2-40B4-BE49-F238E27FC236}">
                <a16:creationId xmlns:a16="http://schemas.microsoft.com/office/drawing/2014/main" id="{5C5A3E3E-0183-1316-7F18-0726DEECADAE}"/>
              </a:ext>
            </a:extLst>
          </p:cNvPr>
          <p:cNvSpPr txBox="1"/>
          <p:nvPr/>
        </p:nvSpPr>
        <p:spPr>
          <a:xfrm>
            <a:off x="8777087" y="6491829"/>
            <a:ext cx="3355511" cy="32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0589" indent="-110589" fontAlgn="base">
              <a:buFontTx/>
              <a:buAutoNum type="arabicPeriod"/>
            </a:pPr>
            <a:r>
              <a:rPr lang="en-GB" sz="516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Oliver et al. </a:t>
            </a:r>
            <a:r>
              <a:rPr lang="en-GB" sz="58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(2022) BJA, </a:t>
            </a:r>
            <a:r>
              <a:rPr lang="en-GB" sz="580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r>
              <a:rPr lang="en-GB" sz="58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114–126. </a:t>
            </a:r>
            <a:endParaRPr lang="en-GB" sz="516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0589" indent="-110589" fontAlgn="base">
              <a:buAutoNum type="arabicPeriod"/>
            </a:pPr>
            <a:r>
              <a:rPr lang="en-GB" sz="516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NHSE CQUIN annex indicator specifications 2022/2023. Accessed 17/03/23 https://</a:t>
            </a:r>
            <a:r>
              <a:rPr lang="en-GB" sz="516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www.england.nhs.uk</a:t>
            </a:r>
            <a:r>
              <a:rPr lang="en-GB" sz="516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sz="516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</a:t>
            </a:r>
            <a:r>
              <a:rPr lang="en-GB" sz="516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-content/uploads/2022/01/B1477_ii_commissioning-for-quality-and-innovation-scheme-for-2022-23-v1-4-201022.pdf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54B25-70B1-A1B1-9AED-05ECCF692FC8}"/>
              </a:ext>
            </a:extLst>
          </p:cNvPr>
          <p:cNvSpPr txBox="1"/>
          <p:nvPr/>
        </p:nvSpPr>
        <p:spPr>
          <a:xfrm>
            <a:off x="3770950" y="3164842"/>
            <a:ext cx="6233821" cy="492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 was limited by poor documentation of postop Eating instructions (Figure 3) and subsequent</a:t>
            </a:r>
          </a:p>
          <a:p>
            <a:pPr fontAlgn="base"/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poor ward Eating provision, possibly reflecting the heterogenous and tertiary nature of colorectal</a:t>
            </a:r>
          </a:p>
          <a:p>
            <a:pPr fontAlgn="base"/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procedures undertaken, which limits the team implementing a blanket postoperative eating plan.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FD5C51-2DEF-EB96-0CE1-7E6FE36FE9A5}"/>
              </a:ext>
            </a:extLst>
          </p:cNvPr>
          <p:cNvSpPr txBox="1"/>
          <p:nvPr/>
        </p:nvSpPr>
        <p:spPr>
          <a:xfrm>
            <a:off x="3687411" y="3685523"/>
            <a:ext cx="6233821" cy="359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Surveys of 26 ward staff across women’s health and colorectal surgery revealed barriers to ward </a:t>
            </a:r>
          </a:p>
          <a:p>
            <a:pPr algn="l" fontAlgn="base"/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of </a:t>
            </a:r>
            <a:r>
              <a:rPr lang="en-GB" sz="86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GB" sz="8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provision (see speech bubbles).</a:t>
            </a:r>
          </a:p>
        </p:txBody>
      </p:sp>
      <p:pic>
        <p:nvPicPr>
          <p:cNvPr id="48" name="Picture 25">
            <a:extLst>
              <a:ext uri="{FF2B5EF4-FFF2-40B4-BE49-F238E27FC236}">
                <a16:creationId xmlns:a16="http://schemas.microsoft.com/office/drawing/2014/main" id="{FA343982-84E2-F038-9165-80B8C02922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799285" y="4062733"/>
            <a:ext cx="4610636" cy="2679932"/>
          </a:xfrm>
          <a:prstGeom prst="rect">
            <a:avLst/>
          </a:prstGeom>
        </p:spPr>
      </p:pic>
      <p:sp>
        <p:nvSpPr>
          <p:cNvPr id="49" name="TextBox 46">
            <a:extLst>
              <a:ext uri="{FF2B5EF4-FFF2-40B4-BE49-F238E27FC236}">
                <a16:creationId xmlns:a16="http://schemas.microsoft.com/office/drawing/2014/main" id="{A8C6DEE2-1E65-860F-07B1-237C98EE87DE}"/>
              </a:ext>
            </a:extLst>
          </p:cNvPr>
          <p:cNvSpPr txBox="1"/>
          <p:nvPr/>
        </p:nvSpPr>
        <p:spPr>
          <a:xfrm>
            <a:off x="7589967" y="4869975"/>
            <a:ext cx="69767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2: Gynae-oncology CQUIN compliance April 2022 - February 2023 with timepoints  for QI interventions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 rotWithShape="1">
          <a:blip r:embed="rId15"/>
          <a:srcRect t="2313" r="1175" b="-692"/>
          <a:stretch/>
        </p:blipFill>
        <p:spPr>
          <a:xfrm rot="1374522">
            <a:off x="1554893" y="4774485"/>
            <a:ext cx="2482887" cy="2303771"/>
          </a:xfrm>
          <a:prstGeom prst="rect">
            <a:avLst/>
          </a:prstGeom>
        </p:spPr>
      </p:pic>
      <p:grpSp>
        <p:nvGrpSpPr>
          <p:cNvPr id="60" name="Group 14">
            <a:extLst>
              <a:ext uri="{FF2B5EF4-FFF2-40B4-BE49-F238E27FC236}">
                <a16:creationId xmlns:a16="http://schemas.microsoft.com/office/drawing/2014/main" id="{F6D9D35B-B0E4-208F-CDA3-FFBE4FF9CA57}"/>
              </a:ext>
            </a:extLst>
          </p:cNvPr>
          <p:cNvGrpSpPr/>
          <p:nvPr/>
        </p:nvGrpSpPr>
        <p:grpSpPr>
          <a:xfrm>
            <a:off x="3775505" y="-62833"/>
            <a:ext cx="1836267" cy="2127559"/>
            <a:chOff x="0" y="-373488"/>
            <a:chExt cx="1206911" cy="841375"/>
          </a:xfrm>
        </p:grpSpPr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D38D268D-9AD6-F852-2D71-A90CCADBDFB1}"/>
                </a:ext>
              </a:extLst>
            </p:cNvPr>
            <p:cNvSpPr/>
            <p:nvPr/>
          </p:nvSpPr>
          <p:spPr>
            <a:xfrm>
              <a:off x="0" y="0"/>
              <a:ext cx="1206911" cy="101907"/>
            </a:xfrm>
            <a:custGeom>
              <a:avLst/>
              <a:gdLst/>
              <a:ahLst/>
              <a:cxnLst/>
              <a:rect l="l" t="t" r="r" b="b"/>
              <a:pathLst>
                <a:path w="1206911" h="101907">
                  <a:moveTo>
                    <a:pt x="50954" y="0"/>
                  </a:moveTo>
                  <a:lnTo>
                    <a:pt x="1155958" y="0"/>
                  </a:lnTo>
                  <a:cubicBezTo>
                    <a:pt x="1184098" y="0"/>
                    <a:pt x="1206911" y="22813"/>
                    <a:pt x="1206911" y="50954"/>
                  </a:cubicBezTo>
                  <a:lnTo>
                    <a:pt x="1206911" y="50954"/>
                  </a:lnTo>
                  <a:cubicBezTo>
                    <a:pt x="1206911" y="79094"/>
                    <a:pt x="1184098" y="101907"/>
                    <a:pt x="1155958" y="101907"/>
                  </a:cubicBezTo>
                  <a:lnTo>
                    <a:pt x="50954" y="101907"/>
                  </a:lnTo>
                  <a:cubicBezTo>
                    <a:pt x="22813" y="101907"/>
                    <a:pt x="0" y="79094"/>
                    <a:pt x="0" y="50954"/>
                  </a:cubicBezTo>
                  <a:lnTo>
                    <a:pt x="0" y="50954"/>
                  </a:lnTo>
                  <a:cubicBezTo>
                    <a:pt x="0" y="22813"/>
                    <a:pt x="22813" y="0"/>
                    <a:pt x="50954" y="0"/>
                  </a:cubicBezTo>
                  <a:close/>
                </a:path>
              </a:pathLst>
            </a:custGeom>
            <a:solidFill>
              <a:srgbClr val="4775A3"/>
            </a:solidFill>
          </p:spPr>
        </p:sp>
        <p:sp>
          <p:nvSpPr>
            <p:cNvPr id="63" name="TextBox 16">
              <a:extLst>
                <a:ext uri="{FF2B5EF4-FFF2-40B4-BE49-F238E27FC236}">
                  <a16:creationId xmlns:a16="http://schemas.microsoft.com/office/drawing/2014/main" id="{A93E0EC3-A9F6-B4DE-64DA-86B13981D263}"/>
                </a:ext>
              </a:extLst>
            </p:cNvPr>
            <p:cNvSpPr txBox="1"/>
            <p:nvPr/>
          </p:nvSpPr>
          <p:spPr>
            <a:xfrm>
              <a:off x="169849" y="-373488"/>
              <a:ext cx="812800" cy="841375"/>
            </a:xfrm>
            <a:prstGeom prst="rect">
              <a:avLst/>
            </a:prstGeom>
          </p:spPr>
          <p:txBody>
            <a:bodyPr lIns="33832" tIns="33832" rIns="33832" bIns="33832" rtlCol="0" anchor="ctr"/>
            <a:lstStyle/>
            <a:p>
              <a:pPr algn="ctr">
                <a:lnSpc>
                  <a:spcPts val="1492"/>
                </a:lnSpc>
              </a:pPr>
              <a:r>
                <a:rPr lang="en-US" sz="1067" dirty="0">
                  <a:solidFill>
                    <a:srgbClr val="FFFFFF"/>
                  </a:solidFill>
                  <a:latin typeface="Open Sans"/>
                </a:rPr>
                <a:t>Results 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D25AE40-004F-10FE-684B-69E4C28ED428}"/>
              </a:ext>
            </a:extLst>
          </p:cNvPr>
          <p:cNvSpPr/>
          <p:nvPr/>
        </p:nvSpPr>
        <p:spPr>
          <a:xfrm>
            <a:off x="5969406" y="942292"/>
            <a:ext cx="2581652" cy="276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5" name="TextBox 44">
            <a:extLst>
              <a:ext uri="{FF2B5EF4-FFF2-40B4-BE49-F238E27FC236}">
                <a16:creationId xmlns:a16="http://schemas.microsoft.com/office/drawing/2014/main" id="{40A72F5B-B9FA-A0D3-ECFF-ADA209882EC0}"/>
              </a:ext>
            </a:extLst>
          </p:cNvPr>
          <p:cNvSpPr txBox="1"/>
          <p:nvPr/>
        </p:nvSpPr>
        <p:spPr>
          <a:xfrm>
            <a:off x="5773471" y="1000897"/>
            <a:ext cx="30225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en-GB" sz="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 3. </a:t>
            </a:r>
            <a:r>
              <a:rPr lang="en-US" sz="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Colorectal ward provision documentation of </a:t>
            </a:r>
            <a:r>
              <a:rPr lang="en-US" sz="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DrEaMing</a:t>
            </a:r>
            <a:r>
              <a:rPr lang="en-US" sz="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Eating element in colorectal globally poorly documented due to multiple challenges </a:t>
            </a:r>
            <a:endParaRPr lang="en-GB" sz="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49a593-3265-4a49-b71d-8db4c0af5911">
      <Terms xmlns="http://schemas.microsoft.com/office/infopath/2007/PartnerControls"/>
    </lcf76f155ced4ddcb4097134ff3c332f>
    <TaxCatchAll xmlns="eef307fe-dfcd-4dc4-b0dc-232c2dad2b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9E85942EA2042BB0575791D718127" ma:contentTypeVersion="16" ma:contentTypeDescription="Create a new document." ma:contentTypeScope="" ma:versionID="12ab945d2efe0ef10a297c059136f865">
  <xsd:schema xmlns:xsd="http://www.w3.org/2001/XMLSchema" xmlns:xs="http://www.w3.org/2001/XMLSchema" xmlns:p="http://schemas.microsoft.com/office/2006/metadata/properties" xmlns:ns2="ec49a593-3265-4a49-b71d-8db4c0af5911" xmlns:ns3="eef307fe-dfcd-4dc4-b0dc-232c2dad2b81" targetNamespace="http://schemas.microsoft.com/office/2006/metadata/properties" ma:root="true" ma:fieldsID="9fb502e339f467c4a23c9469629d027a" ns2:_="" ns3:_="">
    <xsd:import namespace="ec49a593-3265-4a49-b71d-8db4c0af5911"/>
    <xsd:import namespace="eef307fe-dfcd-4dc4-b0dc-232c2dad2b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9a593-3265-4a49-b71d-8db4c0af5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edd084-375f-4d55-8c57-698fcc9f02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307fe-dfcd-4dc4-b0dc-232c2dad2b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914966-92ef-45d4-8a8f-bd5c406bf076}" ma:internalName="TaxCatchAll" ma:showField="CatchAllData" ma:web="eef307fe-dfcd-4dc4-b0dc-232c2dad2b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AC50C1-AAB8-4561-8AD0-2D517CEAF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AC84C2-B2FF-4F66-8B22-3423C0FC2724}">
  <ds:schemaRefs>
    <ds:schemaRef ds:uri="http://schemas.openxmlformats.org/package/2006/metadata/core-properties"/>
    <ds:schemaRef ds:uri="ec49a593-3265-4a49-b71d-8db4c0af5911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eef307fe-dfcd-4dc4-b0dc-232c2dad2b8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388626-ECAD-44A5-B03F-540DA52E0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49a593-3265-4a49-b71d-8db4c0af5911"/>
    <ds:schemaRef ds:uri="eef307fe-dfcd-4dc4-b0dc-232c2dad2b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848</Words>
  <Application>Microsoft Office PowerPoint</Application>
  <PresentationFormat>Widescreen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Open Sans</vt:lpstr>
      <vt:lpstr>Fira Sans Light Bold</vt:lpstr>
      <vt:lpstr>Calibri Light</vt:lpstr>
      <vt:lpstr>Open Sans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RCoA UCLH DrEaMing colorectal and gynae</dc:title>
  <dc:creator>Home</dc:creator>
  <cp:lastModifiedBy>Lia Bover Armstrong</cp:lastModifiedBy>
  <cp:revision>20</cp:revision>
  <dcterms:created xsi:type="dcterms:W3CDTF">2006-08-16T00:00:00Z</dcterms:created>
  <dcterms:modified xsi:type="dcterms:W3CDTF">2023-05-10T09:56:57Z</dcterms:modified>
  <dc:identifier>DAFarMErRjM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0x0101006F39E85942EA2042BB0575791D718127</vt:lpwstr>
  </property>
  <property fmtid="{D5CDD505-2E9C-101B-9397-08002B2CF9AE}" pid="3" name="MediaServiceImageTags">
    <vt:lpwstr/>
  </property>
</Properties>
</file>